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93" d="100"/>
          <a:sy n="93" d="100"/>
        </p:scale>
        <p:origin x="-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5" name="矩形 2054"/>
          <p:cNvSpPr/>
          <p:nvPr/>
        </p:nvSpPr>
        <p:spPr>
          <a:xfrm>
            <a:off x="2702243" y="197168"/>
            <a:ext cx="4319587" cy="2873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dirty="0">
                <a:latin typeface="Arial" panose="020B0604020202020204" pitchFamily="34" charset="0"/>
              </a:rPr>
              <a:t>城市管理局行政执法业务流程图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056" name="矩形 2055"/>
          <p:cNvSpPr/>
          <p:nvPr/>
        </p:nvSpPr>
        <p:spPr>
          <a:xfrm>
            <a:off x="250825" y="692150"/>
            <a:ext cx="1368425" cy="9366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dist"/>
            <a:r>
              <a:rPr lang="zh-CN" altLang="en-US" sz="1200" dirty="0">
                <a:latin typeface="Arial" panose="020B0604020202020204" pitchFamily="34" charset="0"/>
              </a:rPr>
              <a:t>网格案件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algn="dist"/>
            <a:r>
              <a:rPr lang="zh-CN" altLang="en-US" sz="1200" dirty="0">
                <a:latin typeface="Arial" panose="020B0604020202020204" pitchFamily="34" charset="0"/>
              </a:rPr>
              <a:t>巡查发现案件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algn="dist"/>
            <a:r>
              <a:rPr lang="zh-CN" altLang="en-US" sz="1200" dirty="0">
                <a:latin typeface="Arial" panose="020B0604020202020204" pitchFamily="34" charset="0"/>
              </a:rPr>
              <a:t>其它部门移送案件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algn="dist"/>
            <a:r>
              <a:rPr lang="zh-CN" altLang="en-US" sz="1200" dirty="0">
                <a:latin typeface="Arial" panose="020B0604020202020204" pitchFamily="34" charset="0"/>
              </a:rPr>
              <a:t>上级交办案件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algn="dist"/>
            <a:r>
              <a:rPr lang="zh-CN" altLang="en-US" sz="1200" dirty="0">
                <a:latin typeface="Arial" panose="020B0604020202020204" pitchFamily="34" charset="0"/>
              </a:rPr>
              <a:t>违法行为人交代</a:t>
            </a:r>
            <a:endParaRPr lang="zh-CN" altLang="en-US" sz="1200" dirty="0">
              <a:latin typeface="Arial" panose="020B0604020202020204" pitchFamily="34" charset="0"/>
            </a:endParaRPr>
          </a:p>
        </p:txBody>
      </p:sp>
      <p:sp>
        <p:nvSpPr>
          <p:cNvPr id="2057" name="直接连接符 2056"/>
          <p:cNvSpPr/>
          <p:nvPr/>
        </p:nvSpPr>
        <p:spPr>
          <a:xfrm>
            <a:off x="1619250" y="1268413"/>
            <a:ext cx="7921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58" name="矩形 2057"/>
          <p:cNvSpPr/>
          <p:nvPr/>
        </p:nvSpPr>
        <p:spPr>
          <a:xfrm>
            <a:off x="1692275" y="908050"/>
            <a:ext cx="647700" cy="2889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案件来源</a:t>
            </a:r>
            <a:endParaRPr lang="zh-CN" altLang="en-US" sz="1000" dirty="0">
              <a:latin typeface="Arial" panose="020B0604020202020204" pitchFamily="34" charset="0"/>
            </a:endParaRPr>
          </a:p>
        </p:txBody>
      </p:sp>
      <p:sp>
        <p:nvSpPr>
          <p:cNvPr id="2060" name="矩形 2059"/>
          <p:cNvSpPr/>
          <p:nvPr/>
        </p:nvSpPr>
        <p:spPr>
          <a:xfrm>
            <a:off x="2555875" y="1125538"/>
            <a:ext cx="1152525" cy="287337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区城管局执法大队</a:t>
            </a:r>
            <a:endParaRPr lang="zh-CN" altLang="en-US" sz="1000" dirty="0">
              <a:latin typeface="Arial" panose="020B0604020202020204" pitchFamily="34" charset="0"/>
            </a:endParaRPr>
          </a:p>
        </p:txBody>
      </p:sp>
      <p:sp>
        <p:nvSpPr>
          <p:cNvPr id="2061" name="直接连接符 2060"/>
          <p:cNvSpPr/>
          <p:nvPr/>
        </p:nvSpPr>
        <p:spPr>
          <a:xfrm>
            <a:off x="3708400" y="1268413"/>
            <a:ext cx="7921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62" name="矩形 2061"/>
          <p:cNvSpPr/>
          <p:nvPr/>
        </p:nvSpPr>
        <p:spPr>
          <a:xfrm>
            <a:off x="3779838" y="908050"/>
            <a:ext cx="647700" cy="2889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受理科室</a:t>
            </a:r>
            <a:endParaRPr lang="zh-CN" altLang="en-US" sz="1000" dirty="0">
              <a:latin typeface="Arial" panose="020B0604020202020204" pitchFamily="34" charset="0"/>
            </a:endParaRPr>
          </a:p>
        </p:txBody>
      </p:sp>
      <p:sp>
        <p:nvSpPr>
          <p:cNvPr id="2063" name="矩形 2062"/>
          <p:cNvSpPr/>
          <p:nvPr/>
        </p:nvSpPr>
        <p:spPr>
          <a:xfrm>
            <a:off x="4572000" y="1052513"/>
            <a:ext cx="1152525" cy="5048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执法大队督查科</a:t>
            </a:r>
            <a:endParaRPr lang="zh-CN" altLang="en-US" sz="14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初步调查</a:t>
            </a:r>
            <a:endParaRPr lang="zh-CN" altLang="en-US" sz="1400" dirty="0">
              <a:latin typeface="Arial" panose="020B0604020202020204" pitchFamily="34" charset="0"/>
            </a:endParaRPr>
          </a:p>
        </p:txBody>
      </p:sp>
      <p:sp>
        <p:nvSpPr>
          <p:cNvPr id="2064" name="直接连接符 2063"/>
          <p:cNvSpPr/>
          <p:nvPr/>
        </p:nvSpPr>
        <p:spPr>
          <a:xfrm>
            <a:off x="5724525" y="1341438"/>
            <a:ext cx="11525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65" name="矩形 2064"/>
          <p:cNvSpPr/>
          <p:nvPr/>
        </p:nvSpPr>
        <p:spPr>
          <a:xfrm>
            <a:off x="5795963" y="836613"/>
            <a:ext cx="1008062" cy="431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以督办案件</a:t>
            </a:r>
            <a:endParaRPr lang="zh-CN" altLang="en-US" sz="14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形式转中队</a:t>
            </a:r>
            <a:endParaRPr lang="zh-CN" altLang="en-US" sz="1400" dirty="0">
              <a:latin typeface="Arial" panose="020B0604020202020204" pitchFamily="34" charset="0"/>
            </a:endParaRPr>
          </a:p>
        </p:txBody>
      </p:sp>
      <p:sp>
        <p:nvSpPr>
          <p:cNvPr id="2066" name="矩形 2065"/>
          <p:cNvSpPr/>
          <p:nvPr/>
        </p:nvSpPr>
        <p:spPr>
          <a:xfrm>
            <a:off x="7019925" y="1052513"/>
            <a:ext cx="1150938" cy="7207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所属辖区中队</a:t>
            </a:r>
            <a:endParaRPr lang="zh-CN" altLang="en-US" sz="14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分给管理片区</a:t>
            </a:r>
            <a:endParaRPr lang="zh-CN" altLang="en-US" sz="14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的执法人员</a:t>
            </a:r>
            <a:endParaRPr lang="zh-CN" altLang="en-US" sz="1400" dirty="0">
              <a:latin typeface="Arial" panose="020B0604020202020204" pitchFamily="34" charset="0"/>
            </a:endParaRPr>
          </a:p>
        </p:txBody>
      </p:sp>
      <p:sp>
        <p:nvSpPr>
          <p:cNvPr id="2068" name="直接连接符 2067"/>
          <p:cNvSpPr/>
          <p:nvPr/>
        </p:nvSpPr>
        <p:spPr>
          <a:xfrm>
            <a:off x="7596188" y="1773238"/>
            <a:ext cx="0" cy="7207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69" name="矩形 2068"/>
          <p:cNvSpPr/>
          <p:nvPr/>
        </p:nvSpPr>
        <p:spPr>
          <a:xfrm>
            <a:off x="7081838" y="2503488"/>
            <a:ext cx="1090612" cy="709612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中队办案人</a:t>
            </a:r>
            <a:endParaRPr lang="zh-CN" altLang="en-US" sz="14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员实地初查</a:t>
            </a:r>
            <a:endParaRPr lang="zh-CN" altLang="en-US" sz="1400" dirty="0">
              <a:latin typeface="Arial" panose="020B0604020202020204" pitchFamily="34" charset="0"/>
            </a:endParaRPr>
          </a:p>
        </p:txBody>
      </p:sp>
      <p:sp>
        <p:nvSpPr>
          <p:cNvPr id="2070" name="直接连接符 2069"/>
          <p:cNvSpPr/>
          <p:nvPr/>
        </p:nvSpPr>
        <p:spPr>
          <a:xfrm>
            <a:off x="7596188" y="3213100"/>
            <a:ext cx="0" cy="5762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71" name="矩形 2070"/>
          <p:cNvSpPr/>
          <p:nvPr/>
        </p:nvSpPr>
        <p:spPr>
          <a:xfrm>
            <a:off x="7092950" y="3789363"/>
            <a:ext cx="1152525" cy="5048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立案</a:t>
            </a:r>
            <a:endParaRPr lang="zh-CN" altLang="en-US" sz="14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签发立案审批表</a:t>
            </a:r>
            <a:endParaRPr lang="zh-CN" altLang="en-US" sz="1000" dirty="0">
              <a:latin typeface="Arial" panose="020B0604020202020204" pitchFamily="34" charset="0"/>
            </a:endParaRPr>
          </a:p>
        </p:txBody>
      </p:sp>
      <p:sp>
        <p:nvSpPr>
          <p:cNvPr id="2072" name="直接连接符 2071"/>
          <p:cNvSpPr/>
          <p:nvPr/>
        </p:nvSpPr>
        <p:spPr>
          <a:xfrm>
            <a:off x="7667625" y="4292600"/>
            <a:ext cx="0" cy="5048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73" name="矩形 2072"/>
          <p:cNvSpPr/>
          <p:nvPr/>
        </p:nvSpPr>
        <p:spPr>
          <a:xfrm>
            <a:off x="7019925" y="4797425"/>
            <a:ext cx="1439863" cy="50323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办案人员详细调查</a:t>
            </a:r>
            <a:endParaRPr lang="zh-CN" altLang="en-US" sz="1200" dirty="0">
              <a:latin typeface="Arial" panose="020B0604020202020204" pitchFamily="34" charset="0"/>
            </a:endParaRPr>
          </a:p>
        </p:txBody>
      </p:sp>
      <p:sp>
        <p:nvSpPr>
          <p:cNvPr id="2074" name="直接连接符 2073"/>
          <p:cNvSpPr/>
          <p:nvPr/>
        </p:nvSpPr>
        <p:spPr>
          <a:xfrm>
            <a:off x="7740650" y="5300663"/>
            <a:ext cx="0" cy="5762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76" name="矩形 2075"/>
          <p:cNvSpPr/>
          <p:nvPr/>
        </p:nvSpPr>
        <p:spPr>
          <a:xfrm>
            <a:off x="7019925" y="5876925"/>
            <a:ext cx="1512888" cy="6477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处罚决定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签发行政处罚决定书</a:t>
            </a:r>
            <a:endParaRPr lang="zh-CN" altLang="en-US" sz="1000" dirty="0">
              <a:latin typeface="Arial" panose="020B0604020202020204" pitchFamily="34" charset="0"/>
            </a:endParaRPr>
          </a:p>
        </p:txBody>
      </p:sp>
      <p:sp>
        <p:nvSpPr>
          <p:cNvPr id="2077" name="直接连接符 2076"/>
          <p:cNvSpPr/>
          <p:nvPr/>
        </p:nvSpPr>
        <p:spPr>
          <a:xfrm flipH="1">
            <a:off x="5508625" y="6237288"/>
            <a:ext cx="151288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79" name="矩形 2078"/>
          <p:cNvSpPr/>
          <p:nvPr/>
        </p:nvSpPr>
        <p:spPr>
          <a:xfrm>
            <a:off x="4140200" y="5949950"/>
            <a:ext cx="1296988" cy="6477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办案人员送达</a:t>
            </a:r>
            <a:endParaRPr lang="zh-CN" altLang="en-US" sz="1200" dirty="0">
              <a:latin typeface="Arial" panose="020B0604020202020204" pitchFamily="34" charset="0"/>
            </a:endParaRPr>
          </a:p>
        </p:txBody>
      </p:sp>
      <p:sp>
        <p:nvSpPr>
          <p:cNvPr id="2080" name="直接连接符 2079"/>
          <p:cNvSpPr/>
          <p:nvPr/>
        </p:nvSpPr>
        <p:spPr>
          <a:xfrm flipH="1">
            <a:off x="3132138" y="6237288"/>
            <a:ext cx="100806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81" name="矩形 2080"/>
          <p:cNvSpPr/>
          <p:nvPr/>
        </p:nvSpPr>
        <p:spPr>
          <a:xfrm>
            <a:off x="2195513" y="5949950"/>
            <a:ext cx="936625" cy="71913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执行</a:t>
            </a:r>
            <a:endParaRPr lang="zh-CN" altLang="en-US" sz="14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（处罚机关）</a:t>
            </a:r>
            <a:endParaRPr lang="zh-CN" altLang="en-US" sz="1200" dirty="0">
              <a:latin typeface="Arial" panose="020B0604020202020204" pitchFamily="34" charset="0"/>
            </a:endParaRPr>
          </a:p>
        </p:txBody>
      </p:sp>
      <p:sp>
        <p:nvSpPr>
          <p:cNvPr id="2082" name="直接连接符 2081"/>
          <p:cNvSpPr/>
          <p:nvPr/>
        </p:nvSpPr>
        <p:spPr>
          <a:xfrm flipH="1">
            <a:off x="1547813" y="6237288"/>
            <a:ext cx="6477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83" name="矩形 2082"/>
          <p:cNvSpPr/>
          <p:nvPr/>
        </p:nvSpPr>
        <p:spPr>
          <a:xfrm>
            <a:off x="611188" y="5876925"/>
            <a:ext cx="936625" cy="7921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结案</a:t>
            </a:r>
            <a:endParaRPr lang="zh-CN" altLang="en-US" sz="14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（签发</a:t>
            </a:r>
            <a:endParaRPr lang="zh-CN" altLang="en-US" sz="14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400" dirty="0">
                <a:latin typeface="Arial" panose="020B0604020202020204" pitchFamily="34" charset="0"/>
              </a:rPr>
              <a:t>结案报告）</a:t>
            </a:r>
            <a:endParaRPr lang="zh-CN" altLang="en-US" sz="1400" dirty="0">
              <a:latin typeface="Arial" panose="020B0604020202020204" pitchFamily="34" charset="0"/>
            </a:endParaRPr>
          </a:p>
        </p:txBody>
      </p:sp>
      <p:sp>
        <p:nvSpPr>
          <p:cNvPr id="2084" name="直接连接符 2083"/>
          <p:cNvSpPr/>
          <p:nvPr/>
        </p:nvSpPr>
        <p:spPr>
          <a:xfrm flipV="1">
            <a:off x="1042988" y="5300663"/>
            <a:ext cx="0" cy="5762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85" name="矩形 2084"/>
          <p:cNvSpPr/>
          <p:nvPr/>
        </p:nvSpPr>
        <p:spPr>
          <a:xfrm>
            <a:off x="468313" y="4581525"/>
            <a:ext cx="1079500" cy="71913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办案人员对完成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的案件形成文字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并上报督查科</a:t>
            </a:r>
            <a:endParaRPr lang="zh-CN" altLang="en-US" sz="1200" dirty="0">
              <a:latin typeface="Arial" panose="020B0604020202020204" pitchFamily="34" charset="0"/>
            </a:endParaRPr>
          </a:p>
        </p:txBody>
      </p:sp>
      <p:sp>
        <p:nvSpPr>
          <p:cNvPr id="2086" name="直接连接符 2085"/>
          <p:cNvSpPr/>
          <p:nvPr/>
        </p:nvSpPr>
        <p:spPr>
          <a:xfrm flipV="1">
            <a:off x="971550" y="4005263"/>
            <a:ext cx="0" cy="5762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87" name="矩形 2086"/>
          <p:cNvSpPr/>
          <p:nvPr/>
        </p:nvSpPr>
        <p:spPr>
          <a:xfrm>
            <a:off x="395288" y="3500438"/>
            <a:ext cx="1079500" cy="5048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局督查科对完结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的案件进行核实</a:t>
            </a:r>
            <a:endParaRPr lang="zh-CN" altLang="en-US" sz="1200" dirty="0">
              <a:latin typeface="Arial" panose="020B0604020202020204" pitchFamily="34" charset="0"/>
            </a:endParaRPr>
          </a:p>
        </p:txBody>
      </p:sp>
      <p:sp>
        <p:nvSpPr>
          <p:cNvPr id="2088" name="直接连接符 2087"/>
          <p:cNvSpPr/>
          <p:nvPr/>
        </p:nvSpPr>
        <p:spPr>
          <a:xfrm flipV="1">
            <a:off x="900113" y="2997200"/>
            <a:ext cx="0" cy="50323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89" name="矩形 2088"/>
          <p:cNvSpPr/>
          <p:nvPr/>
        </p:nvSpPr>
        <p:spPr>
          <a:xfrm>
            <a:off x="395288" y="2565400"/>
            <a:ext cx="1223962" cy="431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回复区网格化或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其它相关部门</a:t>
            </a:r>
            <a:endParaRPr lang="zh-CN" altLang="en-US" sz="1200" dirty="0">
              <a:latin typeface="Arial" panose="020B0604020202020204" pitchFamily="34" charset="0"/>
            </a:endParaRPr>
          </a:p>
        </p:txBody>
      </p:sp>
      <p:sp>
        <p:nvSpPr>
          <p:cNvPr id="2090" name="直接连接符 2089"/>
          <p:cNvSpPr/>
          <p:nvPr/>
        </p:nvSpPr>
        <p:spPr>
          <a:xfrm>
            <a:off x="8243888" y="2565400"/>
            <a:ext cx="14446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91" name="矩形 2090"/>
          <p:cNvSpPr/>
          <p:nvPr/>
        </p:nvSpPr>
        <p:spPr>
          <a:xfrm>
            <a:off x="8388350" y="2133600"/>
            <a:ext cx="504825" cy="7207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实地初查</a:t>
            </a:r>
            <a:endParaRPr lang="zh-CN" altLang="en-US" sz="10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后填写</a:t>
            </a:r>
            <a:r>
              <a:rPr lang="en-US" altLang="zh-CN" sz="1000">
                <a:latin typeface="Arial" panose="020B0604020202020204" pitchFamily="34" charset="0"/>
              </a:rPr>
              <a:t>《</a:t>
            </a:r>
            <a:endParaRPr lang="en-US" altLang="zh-CN" sz="100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立案审批</a:t>
            </a:r>
            <a:endParaRPr lang="zh-CN" altLang="en-US" sz="10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表</a:t>
            </a:r>
            <a:r>
              <a:rPr lang="en-US" altLang="zh-CN" sz="1000">
                <a:latin typeface="Arial" panose="020B0604020202020204" pitchFamily="34" charset="0"/>
              </a:rPr>
              <a:t>》</a:t>
            </a:r>
            <a:endParaRPr lang="en-US" altLang="zh-CN" sz="1000">
              <a:latin typeface="Arial" panose="020B0604020202020204" pitchFamily="34" charset="0"/>
            </a:endParaRPr>
          </a:p>
        </p:txBody>
      </p:sp>
      <p:sp>
        <p:nvSpPr>
          <p:cNvPr id="2092" name="直接连接符 2091"/>
          <p:cNvSpPr/>
          <p:nvPr/>
        </p:nvSpPr>
        <p:spPr>
          <a:xfrm>
            <a:off x="8604250" y="2852738"/>
            <a:ext cx="0" cy="1444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93" name="矩形 2092"/>
          <p:cNvSpPr/>
          <p:nvPr/>
        </p:nvSpPr>
        <p:spPr>
          <a:xfrm>
            <a:off x="8316913" y="2997200"/>
            <a:ext cx="576262" cy="115093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en-US" altLang="zh-CN" sz="900" dirty="0">
                <a:latin typeface="Arial" panose="020B0604020202020204" pitchFamily="34" charset="0"/>
              </a:rPr>
              <a:t>1</a:t>
            </a:r>
            <a:r>
              <a:rPr lang="zh-CN" altLang="en-US" sz="900" dirty="0">
                <a:latin typeface="Arial" panose="020B0604020202020204" pitchFamily="34" charset="0"/>
              </a:rPr>
              <a:t>有明确</a:t>
            </a:r>
            <a:endParaRPr lang="zh-CN" altLang="en-US" sz="9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Arial" panose="020B0604020202020204" pitchFamily="34" charset="0"/>
              </a:rPr>
              <a:t>的行为人</a:t>
            </a:r>
            <a:endParaRPr lang="zh-CN" altLang="en-US" sz="900" dirty="0">
              <a:latin typeface="Arial" panose="020B0604020202020204" pitchFamily="34" charset="0"/>
            </a:endParaRPr>
          </a:p>
          <a:p>
            <a:pPr algn="ctr"/>
            <a:r>
              <a:rPr lang="en-US" altLang="zh-CN" sz="900" dirty="0">
                <a:latin typeface="Arial" panose="020B0604020202020204" pitchFamily="34" charset="0"/>
              </a:rPr>
              <a:t>2</a:t>
            </a:r>
            <a:r>
              <a:rPr lang="zh-CN" altLang="en-US" sz="900" dirty="0">
                <a:latin typeface="Arial" panose="020B0604020202020204" pitchFamily="34" charset="0"/>
              </a:rPr>
              <a:t>违法事实</a:t>
            </a:r>
            <a:endParaRPr lang="zh-CN" altLang="en-US" sz="9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Arial" panose="020B0604020202020204" pitchFamily="34" charset="0"/>
              </a:rPr>
              <a:t>清楚、证</a:t>
            </a:r>
            <a:endParaRPr lang="zh-CN" altLang="en-US" sz="9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Arial" panose="020B0604020202020204" pitchFamily="34" charset="0"/>
              </a:rPr>
              <a:t>据合法，属</a:t>
            </a:r>
            <a:endParaRPr lang="zh-CN" altLang="en-US" sz="9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Arial" panose="020B0604020202020204" pitchFamily="34" charset="0"/>
              </a:rPr>
              <a:t>受理范围</a:t>
            </a:r>
            <a:endParaRPr lang="zh-CN" altLang="en-US" sz="9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Arial" panose="020B0604020202020204" pitchFamily="34" charset="0"/>
              </a:rPr>
              <a:t>（法制机构）</a:t>
            </a:r>
            <a:endParaRPr lang="zh-CN" altLang="en-US" sz="900" dirty="0">
              <a:latin typeface="Arial" panose="020B0604020202020204" pitchFamily="34" charset="0"/>
            </a:endParaRPr>
          </a:p>
        </p:txBody>
      </p:sp>
      <p:sp>
        <p:nvSpPr>
          <p:cNvPr id="2094" name="直接连接符 2093"/>
          <p:cNvSpPr/>
          <p:nvPr/>
        </p:nvSpPr>
        <p:spPr>
          <a:xfrm flipH="1">
            <a:off x="7667625" y="3429000"/>
            <a:ext cx="64928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95" name="直接连接符 2094"/>
          <p:cNvSpPr/>
          <p:nvPr/>
        </p:nvSpPr>
        <p:spPr>
          <a:xfrm flipH="1" flipV="1">
            <a:off x="5867400" y="3429000"/>
            <a:ext cx="1441450" cy="13684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96" name="矩形 2095"/>
          <p:cNvSpPr/>
          <p:nvPr/>
        </p:nvSpPr>
        <p:spPr>
          <a:xfrm>
            <a:off x="4716463" y="2492375"/>
            <a:ext cx="1727200" cy="9366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现场勘验</a:t>
            </a:r>
            <a:endParaRPr lang="zh-CN" altLang="en-US" sz="10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询问、告知当事人、听取陈述</a:t>
            </a:r>
            <a:endParaRPr lang="zh-CN" altLang="en-US" sz="10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和申辩、调查相关证人</a:t>
            </a:r>
            <a:endParaRPr lang="zh-CN" altLang="en-US" sz="10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先行登记保存、搜集证据</a:t>
            </a:r>
            <a:endParaRPr lang="zh-CN" altLang="en-US" sz="10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填写</a:t>
            </a:r>
            <a:r>
              <a:rPr lang="en-US" altLang="zh-CN" sz="1000" dirty="0">
                <a:latin typeface="Arial" panose="020B0604020202020204" pitchFamily="34" charset="0"/>
              </a:rPr>
              <a:t>《</a:t>
            </a:r>
            <a:r>
              <a:rPr lang="zh-CN" altLang="en-US" sz="1000" dirty="0">
                <a:latin typeface="Arial" panose="020B0604020202020204" pitchFamily="34" charset="0"/>
              </a:rPr>
              <a:t>案件处理审批表</a:t>
            </a:r>
            <a:r>
              <a:rPr lang="en-US" altLang="zh-CN" sz="1000">
                <a:latin typeface="Arial" panose="020B0604020202020204" pitchFamily="34" charset="0"/>
              </a:rPr>
              <a:t>》</a:t>
            </a:r>
            <a:endParaRPr lang="en-US" altLang="zh-CN" sz="1000">
              <a:latin typeface="Arial" panose="020B0604020202020204" pitchFamily="34" charset="0"/>
            </a:endParaRPr>
          </a:p>
        </p:txBody>
      </p:sp>
      <p:sp>
        <p:nvSpPr>
          <p:cNvPr id="2097" name="直接连接符 2096"/>
          <p:cNvSpPr/>
          <p:nvPr/>
        </p:nvSpPr>
        <p:spPr>
          <a:xfrm>
            <a:off x="5364163" y="3429000"/>
            <a:ext cx="0" cy="863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98" name="矩形 2097"/>
          <p:cNvSpPr/>
          <p:nvPr/>
        </p:nvSpPr>
        <p:spPr>
          <a:xfrm>
            <a:off x="4500563" y="4292600"/>
            <a:ext cx="1943100" cy="7921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事实是否清楚，证据是否确凿</a:t>
            </a:r>
            <a:endParaRPr lang="zh-CN" altLang="en-US" sz="10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程序是否合法，依据是否准确</a:t>
            </a:r>
            <a:endParaRPr lang="zh-CN" altLang="en-US" sz="10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处罚是否适当，文书是否规范</a:t>
            </a:r>
            <a:endParaRPr lang="zh-CN" altLang="en-US" sz="10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（法制机构）</a:t>
            </a:r>
            <a:endParaRPr lang="zh-CN" altLang="en-US" sz="1000" dirty="0">
              <a:latin typeface="Arial" panose="020B0604020202020204" pitchFamily="34" charset="0"/>
            </a:endParaRPr>
          </a:p>
        </p:txBody>
      </p:sp>
      <p:sp>
        <p:nvSpPr>
          <p:cNvPr id="2099" name="直接连接符 2098"/>
          <p:cNvSpPr/>
          <p:nvPr/>
        </p:nvSpPr>
        <p:spPr>
          <a:xfrm>
            <a:off x="5508625" y="5084763"/>
            <a:ext cx="2232025" cy="431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00" name="直接连接符 2099"/>
          <p:cNvSpPr/>
          <p:nvPr/>
        </p:nvSpPr>
        <p:spPr>
          <a:xfrm>
            <a:off x="7740650" y="5445125"/>
            <a:ext cx="7921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01" name="矩形 2100"/>
          <p:cNvSpPr/>
          <p:nvPr/>
        </p:nvSpPr>
        <p:spPr>
          <a:xfrm>
            <a:off x="8532813" y="5300663"/>
            <a:ext cx="503237" cy="5048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告知听证</a:t>
            </a:r>
            <a:endParaRPr lang="zh-CN" altLang="en-US" sz="10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举行听证</a:t>
            </a:r>
            <a:endParaRPr lang="zh-CN" altLang="en-US" sz="10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000" dirty="0">
                <a:latin typeface="Arial" panose="020B0604020202020204" pitchFamily="34" charset="0"/>
              </a:rPr>
              <a:t>（法制机构）</a:t>
            </a:r>
            <a:endParaRPr lang="zh-CN" altLang="en-US" sz="1000" dirty="0">
              <a:latin typeface="Arial" panose="020B0604020202020204" pitchFamily="34" charset="0"/>
            </a:endParaRPr>
          </a:p>
        </p:txBody>
      </p:sp>
      <p:sp>
        <p:nvSpPr>
          <p:cNvPr id="2102" name="直接连接符 2101"/>
          <p:cNvSpPr/>
          <p:nvPr/>
        </p:nvSpPr>
        <p:spPr>
          <a:xfrm flipH="1">
            <a:off x="7812088" y="5516563"/>
            <a:ext cx="71913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03" name="直接连接符 2102"/>
          <p:cNvSpPr/>
          <p:nvPr/>
        </p:nvSpPr>
        <p:spPr>
          <a:xfrm flipH="1">
            <a:off x="6588125" y="5589588"/>
            <a:ext cx="11525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04" name="矩形 2103"/>
          <p:cNvSpPr/>
          <p:nvPr/>
        </p:nvSpPr>
        <p:spPr>
          <a:xfrm>
            <a:off x="5795963" y="5373688"/>
            <a:ext cx="792162" cy="431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900" dirty="0">
                <a:latin typeface="Arial" panose="020B0604020202020204" pitchFamily="34" charset="0"/>
              </a:rPr>
              <a:t>案件审理委员会</a:t>
            </a:r>
            <a:endParaRPr lang="zh-CN" altLang="en-US" sz="9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Arial" panose="020B0604020202020204" pitchFamily="34" charset="0"/>
              </a:rPr>
              <a:t>审理、市局审批</a:t>
            </a:r>
            <a:endParaRPr lang="zh-CN" altLang="en-US" sz="900" dirty="0">
              <a:latin typeface="Arial" panose="020B0604020202020204" pitchFamily="34" charset="0"/>
            </a:endParaRPr>
          </a:p>
        </p:txBody>
      </p:sp>
      <p:sp>
        <p:nvSpPr>
          <p:cNvPr id="2105" name="直接连接符 2104"/>
          <p:cNvSpPr/>
          <p:nvPr/>
        </p:nvSpPr>
        <p:spPr>
          <a:xfrm>
            <a:off x="6588125" y="5734050"/>
            <a:ext cx="10795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06" name="直接连接符 2105"/>
          <p:cNvSpPr/>
          <p:nvPr/>
        </p:nvSpPr>
        <p:spPr>
          <a:xfrm>
            <a:off x="6227763" y="6237288"/>
            <a:ext cx="0" cy="1444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07" name="矩形 2106"/>
          <p:cNvSpPr/>
          <p:nvPr/>
        </p:nvSpPr>
        <p:spPr>
          <a:xfrm>
            <a:off x="5508625" y="6381750"/>
            <a:ext cx="1439863" cy="47625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900" dirty="0">
                <a:latin typeface="Arial" panose="020B0604020202020204" pitchFamily="34" charset="0"/>
              </a:rPr>
              <a:t>报相关部门备案，大的处罚案</a:t>
            </a:r>
            <a:endParaRPr lang="zh-CN" altLang="en-US" sz="9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Arial" panose="020B0604020202020204" pitchFamily="34" charset="0"/>
              </a:rPr>
              <a:t>件报市局或同级政府法制办</a:t>
            </a:r>
            <a:endParaRPr lang="zh-CN" altLang="en-US" sz="9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Arial" panose="020B0604020202020204" pitchFamily="34" charset="0"/>
              </a:rPr>
              <a:t>（法制机构）</a:t>
            </a:r>
            <a:endParaRPr lang="zh-CN" altLang="en-US" sz="900" dirty="0">
              <a:latin typeface="Arial" panose="020B0604020202020204" pitchFamily="34" charset="0"/>
            </a:endParaRPr>
          </a:p>
        </p:txBody>
      </p:sp>
      <p:sp>
        <p:nvSpPr>
          <p:cNvPr id="2108" name="直接连接符 2107"/>
          <p:cNvSpPr/>
          <p:nvPr/>
        </p:nvSpPr>
        <p:spPr>
          <a:xfrm flipV="1">
            <a:off x="3563938" y="5084763"/>
            <a:ext cx="0" cy="11525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09" name="矩形 2108"/>
          <p:cNvSpPr/>
          <p:nvPr/>
        </p:nvSpPr>
        <p:spPr>
          <a:xfrm>
            <a:off x="2987675" y="4365625"/>
            <a:ext cx="1368425" cy="6477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当事人复议或诉讼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（法制机构）</a:t>
            </a:r>
            <a:endParaRPr lang="zh-CN" altLang="en-US" sz="1200" dirty="0">
              <a:latin typeface="Arial" panose="020B0604020202020204" pitchFamily="34" charset="0"/>
            </a:endParaRPr>
          </a:p>
        </p:txBody>
      </p:sp>
      <p:sp>
        <p:nvSpPr>
          <p:cNvPr id="2110" name="直接连接符 2109"/>
          <p:cNvSpPr/>
          <p:nvPr/>
        </p:nvSpPr>
        <p:spPr>
          <a:xfrm flipH="1">
            <a:off x="2555875" y="4508500"/>
            <a:ext cx="3603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11" name="矩形 2110"/>
          <p:cNvSpPr/>
          <p:nvPr/>
        </p:nvSpPr>
        <p:spPr>
          <a:xfrm>
            <a:off x="2051050" y="4149725"/>
            <a:ext cx="504825" cy="35877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撤销或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变更</a:t>
            </a:r>
            <a:endParaRPr lang="zh-CN" altLang="en-US" sz="1200" dirty="0">
              <a:latin typeface="Arial" panose="020B0604020202020204" pitchFamily="34" charset="0"/>
            </a:endParaRPr>
          </a:p>
        </p:txBody>
      </p:sp>
      <p:sp>
        <p:nvSpPr>
          <p:cNvPr id="2113" name="直接连接符 2112"/>
          <p:cNvSpPr/>
          <p:nvPr/>
        </p:nvSpPr>
        <p:spPr>
          <a:xfrm flipH="1">
            <a:off x="2555875" y="4941888"/>
            <a:ext cx="431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14" name="矩形 2113"/>
          <p:cNvSpPr/>
          <p:nvPr/>
        </p:nvSpPr>
        <p:spPr>
          <a:xfrm>
            <a:off x="2051050" y="4724400"/>
            <a:ext cx="504825" cy="431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1200" dirty="0">
                <a:latin typeface="Arial" panose="020B0604020202020204" pitchFamily="34" charset="0"/>
              </a:rPr>
              <a:t>维持</a:t>
            </a:r>
            <a:endParaRPr lang="zh-CN" altLang="en-US" sz="1200" dirty="0">
              <a:latin typeface="Arial" panose="020B0604020202020204" pitchFamily="34" charset="0"/>
            </a:endParaRPr>
          </a:p>
        </p:txBody>
      </p:sp>
      <p:sp>
        <p:nvSpPr>
          <p:cNvPr id="2115" name="直接连接符 2114"/>
          <p:cNvSpPr/>
          <p:nvPr/>
        </p:nvSpPr>
        <p:spPr>
          <a:xfrm>
            <a:off x="2339975" y="5157788"/>
            <a:ext cx="0" cy="7207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 animBg="1"/>
      <p:bldP spid="2060" grpId="0" animBg="1"/>
      <p:bldP spid="2069" grpId="0" animBg="1"/>
      <p:bldP spid="2071" grpId="0" animBg="1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WPS 演示</Application>
  <PresentationFormat>在屏幕上显示</PresentationFormat>
  <Paragraphs>97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微软用户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苏艳艳</dc:creator>
  <cp:lastModifiedBy>靳东辉</cp:lastModifiedBy>
  <cp:revision>6</cp:revision>
  <dcterms:created xsi:type="dcterms:W3CDTF">2011-07-18T14:23:00Z</dcterms:created>
  <dcterms:modified xsi:type="dcterms:W3CDTF">2020-10-30T02:48:35Z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2052-11.8.2.8696</vt:lpwstr>
  </property>
</Properties>
</file>